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21"/>
  </p:notesMasterIdLst>
  <p:sldIdLst>
    <p:sldId id="256" r:id="rId2"/>
    <p:sldId id="272" r:id="rId3"/>
    <p:sldId id="267" r:id="rId4"/>
    <p:sldId id="268" r:id="rId5"/>
    <p:sldId id="269" r:id="rId6"/>
    <p:sldId id="270" r:id="rId7"/>
    <p:sldId id="273" r:id="rId8"/>
    <p:sldId id="271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00"/>
    <a:srgbClr val="FFCC00"/>
    <a:srgbClr val="CCFF66"/>
    <a:srgbClr val="99FF33"/>
    <a:srgbClr val="00FFFF"/>
    <a:srgbClr val="FF9933"/>
    <a:srgbClr val="00FF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23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F556A-C4C2-40C3-A4D8-BEC4A6081178}" type="datetimeFigureOut">
              <a:rPr lang="en-GB" smtClean="0"/>
              <a:t>03/11/2015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DB665-112E-4E25-A4A7-DC6630D7F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77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7E72E-C03E-4D4E-B3B5-693225A3D63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E-7EE4-4F4A-A00C-429F8667F5B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3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7E72E-C03E-4D4E-B3B5-693225A3D63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61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7E72E-C03E-4D4E-B3B5-693225A3D63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7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7E72E-C03E-4D4E-B3B5-693225A3D63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73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E-7EE4-4F4A-A00C-429F8667F5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818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E-7EE4-4F4A-A00C-429F8667F5B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32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E-7EE4-4F4A-A00C-429F8667F5B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18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E-7EE4-4F4A-A00C-429F8667F5B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65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3268E-7EE4-4F4A-A00C-429F8667F5B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78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9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4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28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795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83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5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35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44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4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5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8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4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4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1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4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33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FFFF"/>
            </a:gs>
            <a:gs pos="100000">
              <a:srgbClr val="00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808" y="1539551"/>
            <a:ext cx="9464384" cy="2279778"/>
          </a:xfrm>
        </p:spPr>
        <p:txBody>
          <a:bodyPr>
            <a:normAutofit/>
          </a:bodyPr>
          <a:lstStyle/>
          <a:p>
            <a:r>
              <a:rPr lang="en-GB" cap="none" dirty="0" smtClean="0"/>
              <a:t>Fetch Me a Pen</a:t>
            </a:r>
            <a:br>
              <a:rPr lang="en-GB" cap="none" dirty="0" smtClean="0"/>
            </a:br>
            <a:r>
              <a:rPr lang="en-GB" cap="none" dirty="0" smtClean="0"/>
              <a:t>Literacy Techniques in Science</a:t>
            </a:r>
            <a:endParaRPr lang="en-GB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cap="none" dirty="0" smtClean="0"/>
              <a:t>Spring/Summer 2015</a:t>
            </a:r>
          </a:p>
          <a:p>
            <a:endParaRPr lang="en-GB" cap="none" dirty="0"/>
          </a:p>
          <a:p>
            <a:r>
              <a:rPr lang="en-GB" cap="none" dirty="0" err="1" smtClean="0"/>
              <a:t>Tasneem</a:t>
            </a:r>
            <a:r>
              <a:rPr lang="en-GB" cap="none" dirty="0" smtClean="0"/>
              <a:t> </a:t>
            </a:r>
            <a:r>
              <a:rPr lang="en-GB" cap="none" dirty="0" err="1" smtClean="0"/>
              <a:t>Mithawala</a:t>
            </a:r>
            <a:r>
              <a:rPr lang="en-GB" cap="none" dirty="0" smtClean="0"/>
              <a:t> &amp; Raphael Richards</a:t>
            </a:r>
            <a:endParaRPr lang="en-GB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33" y="253578"/>
            <a:ext cx="2238375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946" t="29505" r="21852" b="53865"/>
          <a:stretch/>
        </p:blipFill>
        <p:spPr>
          <a:xfrm>
            <a:off x="8333273" y="1006053"/>
            <a:ext cx="3612535" cy="8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6600"/>
            </a:gs>
            <a:gs pos="100000">
              <a:srgbClr val="FF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b="1" cap="none" dirty="0" smtClean="0"/>
              <a:t>For example...</a:t>
            </a:r>
            <a:endParaRPr lang="en-GB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19536" y="1340768"/>
            <a:ext cx="8229600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GB" sz="2800" cap="none" dirty="0" smtClean="0"/>
              <a:t>(someone was asked to explain how a school works) </a:t>
            </a:r>
          </a:p>
          <a:p>
            <a:pPr>
              <a:buNone/>
            </a:pPr>
            <a:r>
              <a:rPr lang="en-GB" sz="2800" cap="none" dirty="0" smtClean="0"/>
              <a:t>“Well, basically, you have all the kids and they sit in the classroom, and learn stuff from a teacher. There’s a head teacher, but she doesn't have a classroom, and other teachers do... I think that’s it. Oh no, wait... You have different lessons in different rooms. Yeah.”</a:t>
            </a:r>
          </a:p>
          <a:p>
            <a:pPr>
              <a:buNone/>
            </a:pPr>
            <a:r>
              <a:rPr lang="en-GB" sz="2800" cap="none" dirty="0" smtClean="0"/>
              <a:t>In your groups, discuss how you could translate this!</a:t>
            </a:r>
            <a:endParaRPr lang="en-GB" sz="2800" cap="none" dirty="0"/>
          </a:p>
        </p:txBody>
      </p:sp>
    </p:spTree>
    <p:extLst>
      <p:ext uri="{BB962C8B-B14F-4D97-AF65-F5344CB8AC3E}">
        <p14:creationId xmlns:p14="http://schemas.microsoft.com/office/powerpoint/2010/main" val="14429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992314" y="908721"/>
            <a:ext cx="8207375" cy="5184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000" b="1" dirty="0">
                <a:solidFill>
                  <a:schemeClr val="tx1"/>
                </a:solidFill>
              </a:rPr>
              <a:t>Speak your answer to your partner:</a:t>
            </a:r>
          </a:p>
          <a:p>
            <a:pPr>
              <a:defRPr/>
            </a:pPr>
            <a:endParaRPr lang="en-GB" sz="4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4000" dirty="0">
                <a:solidFill>
                  <a:schemeClr val="tx1"/>
                </a:solidFill>
              </a:rPr>
              <a:t>The body has a number of natural defences.  Identify three and explain how each one prevents microbes from entering the body</a:t>
            </a:r>
          </a:p>
        </p:txBody>
      </p:sp>
    </p:spTree>
    <p:extLst>
      <p:ext uri="{BB962C8B-B14F-4D97-AF65-F5344CB8AC3E}">
        <p14:creationId xmlns:p14="http://schemas.microsoft.com/office/powerpoint/2010/main" val="410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accent6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91264" cy="121014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 cap="none" dirty="0" smtClean="0"/>
              <a:t>Work together to translate your spoken explanations into written ones</a:t>
            </a:r>
            <a:endParaRPr lang="en-GB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772817"/>
            <a:ext cx="8229600" cy="435334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800" u="sng" cap="none" dirty="0" smtClean="0"/>
              <a:t>Things to remember:</a:t>
            </a:r>
            <a:endParaRPr lang="en-GB" sz="2800" cap="none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800" cap="none" dirty="0" smtClean="0"/>
              <a:t>Imprecise pronouns – it, they...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800" cap="none" dirty="0" smtClean="0"/>
              <a:t>Word order – does it make sense?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800" cap="none" dirty="0" smtClean="0"/>
              <a:t>Order of ideas – could you arrange the ideas in a more coherent way?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800" cap="none" dirty="0" smtClean="0"/>
              <a:t>Others?</a:t>
            </a:r>
            <a:endParaRPr lang="en-GB" sz="2800" cap="none" dirty="0"/>
          </a:p>
        </p:txBody>
      </p:sp>
    </p:spTree>
    <p:extLst>
      <p:ext uri="{BB962C8B-B14F-4D97-AF65-F5344CB8AC3E}">
        <p14:creationId xmlns:p14="http://schemas.microsoft.com/office/powerpoint/2010/main" val="9963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50000"/>
              </a:schemeClr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5" name="Picture 2" descr="C:\Users\tas\Downloads\image (1).jpeg"/>
          <p:cNvPicPr>
            <a:picLocks noChangeAspect="1" noChangeArrowheads="1"/>
          </p:cNvPicPr>
          <p:nvPr/>
        </p:nvPicPr>
        <p:blipFill>
          <a:blip r:embed="rId3" cstate="print"/>
          <a:srcRect l="6909" t="21753" r="8256" b="28864"/>
          <a:stretch>
            <a:fillRect/>
          </a:stretch>
        </p:blipFill>
        <p:spPr bwMode="auto">
          <a:xfrm>
            <a:off x="1524000" y="0"/>
            <a:ext cx="9144000" cy="4077072"/>
          </a:xfrm>
          <a:prstGeom prst="rect">
            <a:avLst/>
          </a:prstGeom>
          <a:noFill/>
        </p:spPr>
      </p:pic>
      <p:pic>
        <p:nvPicPr>
          <p:cNvPr id="6" name="Picture 9" descr="C:\Users\tas\Downloads\image (8).jpeg"/>
          <p:cNvPicPr>
            <a:picLocks noChangeAspect="1" noChangeArrowheads="1"/>
          </p:cNvPicPr>
          <p:nvPr/>
        </p:nvPicPr>
        <p:blipFill>
          <a:blip r:embed="rId4" cstate="print"/>
          <a:srcRect l="17283" t="18293" r="20100" b="57933"/>
          <a:stretch>
            <a:fillRect/>
          </a:stretch>
        </p:blipFill>
        <p:spPr bwMode="auto">
          <a:xfrm>
            <a:off x="1524001" y="4193704"/>
            <a:ext cx="9144000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6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5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" name="Picture 8" descr="C:\Users\tas\Downloads\image (7).jpeg"/>
          <p:cNvPicPr>
            <a:picLocks noChangeAspect="1" noChangeArrowheads="1"/>
          </p:cNvPicPr>
          <p:nvPr/>
        </p:nvPicPr>
        <p:blipFill>
          <a:blip r:embed="rId3" cstate="print"/>
          <a:srcRect l="9165" t="18406" r="9496" b="35580"/>
          <a:stretch>
            <a:fillRect/>
          </a:stretch>
        </p:blipFill>
        <p:spPr bwMode="auto">
          <a:xfrm>
            <a:off x="1343472" y="1"/>
            <a:ext cx="9324528" cy="3939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6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" name="Picture 7" descr="C:\Users\tas\Downloads\image (6).jpeg"/>
          <p:cNvPicPr>
            <a:picLocks noChangeAspect="1" noChangeArrowheads="1"/>
          </p:cNvPicPr>
          <p:nvPr/>
        </p:nvPicPr>
        <p:blipFill>
          <a:blip r:embed="rId3" cstate="print"/>
          <a:srcRect l="8787" t="8824" r="42883" b="2941"/>
          <a:stretch>
            <a:fillRect/>
          </a:stretch>
        </p:blipFill>
        <p:spPr bwMode="auto">
          <a:xfrm rot="5400000">
            <a:off x="2667002" y="-1143001"/>
            <a:ext cx="6857999" cy="9144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6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" name="Picture 6" descr="C:\Users\tas\Downloads\image (5).jpeg"/>
          <p:cNvPicPr>
            <a:picLocks noChangeAspect="1" noChangeArrowheads="1"/>
          </p:cNvPicPr>
          <p:nvPr/>
        </p:nvPicPr>
        <p:blipFill>
          <a:blip r:embed="rId3" cstate="print"/>
          <a:srcRect l="2502" t="21770" r="19950" b="33016"/>
          <a:stretch>
            <a:fillRect/>
          </a:stretch>
        </p:blipFill>
        <p:spPr bwMode="auto">
          <a:xfrm>
            <a:off x="1524000" y="548680"/>
            <a:ext cx="9196814" cy="4005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2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50000"/>
              </a:schemeClr>
            </a:gs>
            <a:gs pos="100000">
              <a:schemeClr val="accent4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" name="Picture 5" descr="C:\Users\tas\Downloads\image (4).jpeg"/>
          <p:cNvPicPr>
            <a:picLocks noChangeAspect="1" noChangeArrowheads="1"/>
          </p:cNvPicPr>
          <p:nvPr/>
        </p:nvPicPr>
        <p:blipFill>
          <a:blip r:embed="rId3" cstate="print"/>
          <a:srcRect l="14853" t="5026" r="25671" b="6085"/>
          <a:stretch>
            <a:fillRect/>
          </a:stretch>
        </p:blipFill>
        <p:spPr bwMode="auto">
          <a:xfrm rot="5400000">
            <a:off x="2603211" y="-395640"/>
            <a:ext cx="6805055" cy="7596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" name="Picture 4" descr="C:\Users\tas\Downloads\image (3).jpeg"/>
          <p:cNvPicPr>
            <a:picLocks noChangeAspect="1" noChangeArrowheads="1"/>
          </p:cNvPicPr>
          <p:nvPr/>
        </p:nvPicPr>
        <p:blipFill>
          <a:blip r:embed="rId3" cstate="print"/>
          <a:srcRect l="2409" t="22581" r="13262" b="17742"/>
          <a:stretch>
            <a:fillRect/>
          </a:stretch>
        </p:blipFill>
        <p:spPr bwMode="auto">
          <a:xfrm>
            <a:off x="1524000" y="908721"/>
            <a:ext cx="9144000" cy="4833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5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rgbClr val="00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808" y="1539551"/>
            <a:ext cx="9464384" cy="2279778"/>
          </a:xfrm>
        </p:spPr>
        <p:txBody>
          <a:bodyPr>
            <a:normAutofit/>
          </a:bodyPr>
          <a:lstStyle/>
          <a:p>
            <a:r>
              <a:rPr lang="en-GB" cap="none" dirty="0" smtClean="0"/>
              <a:t>Fetch Me a Pen</a:t>
            </a:r>
            <a:br>
              <a:rPr lang="en-GB" cap="none" dirty="0" smtClean="0"/>
            </a:br>
            <a:r>
              <a:rPr lang="en-GB" cap="none" dirty="0" smtClean="0"/>
              <a:t>Literacy Techniques in Science</a:t>
            </a:r>
            <a:endParaRPr lang="en-GB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cap="none" dirty="0" smtClean="0"/>
              <a:t>Spring/Summer 2015</a:t>
            </a:r>
          </a:p>
          <a:p>
            <a:endParaRPr lang="en-GB" cap="none" dirty="0"/>
          </a:p>
          <a:p>
            <a:r>
              <a:rPr lang="en-GB" cap="none" dirty="0" err="1" smtClean="0"/>
              <a:t>Tasneem</a:t>
            </a:r>
            <a:r>
              <a:rPr lang="en-GB" cap="none" dirty="0" smtClean="0"/>
              <a:t> </a:t>
            </a:r>
            <a:r>
              <a:rPr lang="en-GB" cap="none" dirty="0" err="1" smtClean="0"/>
              <a:t>Mithawala</a:t>
            </a:r>
            <a:r>
              <a:rPr lang="en-GB" cap="none" dirty="0" smtClean="0"/>
              <a:t> &amp; Raphael Richards</a:t>
            </a:r>
            <a:endParaRPr lang="en-GB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33" y="253578"/>
            <a:ext cx="2238375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946" t="29505" r="21852" b="53865"/>
          <a:stretch/>
        </p:blipFill>
        <p:spPr>
          <a:xfrm>
            <a:off x="8333273" y="1006053"/>
            <a:ext cx="3612535" cy="8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1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FFFF"/>
            </a:gs>
            <a:gs pos="100000">
              <a:srgbClr val="99FF3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676" y="201775"/>
            <a:ext cx="5596729" cy="646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62" y="201775"/>
            <a:ext cx="5664856" cy="646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CCCC"/>
            </a:gs>
            <a:gs pos="100000">
              <a:srgbClr val="99FF3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3253510" cy="1596177"/>
          </a:xfrm>
        </p:spPr>
        <p:txBody>
          <a:bodyPr/>
          <a:lstStyle/>
          <a:p>
            <a:r>
              <a:rPr lang="en-GB" cap="none" dirty="0" smtClean="0"/>
              <a:t>Pre-task research activity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cap="none" dirty="0" smtClean="0"/>
              <a:t>Students were put in</a:t>
            </a:r>
            <a:br>
              <a:rPr lang="en-GB" cap="none" dirty="0" smtClean="0"/>
            </a:br>
            <a:r>
              <a:rPr lang="en-GB" cap="none" dirty="0" smtClean="0"/>
              <a:t>groups to research the</a:t>
            </a:r>
            <a:br>
              <a:rPr lang="en-GB" cap="none" dirty="0" smtClean="0"/>
            </a:br>
            <a:r>
              <a:rPr lang="en-GB" cap="none" dirty="0" smtClean="0"/>
              <a:t>effects of different drugs </a:t>
            </a:r>
            <a:br>
              <a:rPr lang="en-GB" cap="none" dirty="0" smtClean="0"/>
            </a:br>
            <a:r>
              <a:rPr lang="en-GB" cap="none" dirty="0" smtClean="0"/>
              <a:t>on the body</a:t>
            </a:r>
          </a:p>
          <a:p>
            <a:r>
              <a:rPr lang="en-GB" cap="none" dirty="0" smtClean="0"/>
              <a:t>The minimum requirements</a:t>
            </a:r>
            <a:br>
              <a:rPr lang="en-GB" cap="none" dirty="0" smtClean="0"/>
            </a:br>
            <a:r>
              <a:rPr lang="en-GB" cap="none" dirty="0" smtClean="0"/>
              <a:t>for the following main task </a:t>
            </a:r>
            <a:br>
              <a:rPr lang="en-GB" cap="none" dirty="0" smtClean="0"/>
            </a:br>
            <a:r>
              <a:rPr lang="en-GB" cap="none" dirty="0" smtClean="0"/>
              <a:t>were</a:t>
            </a:r>
            <a:r>
              <a:rPr lang="en-GB" cap="none" dirty="0"/>
              <a:t> </a:t>
            </a:r>
            <a:r>
              <a:rPr lang="en-GB" cap="none" dirty="0" smtClean="0"/>
              <a:t>displayed</a:t>
            </a:r>
          </a:p>
          <a:p>
            <a:r>
              <a:rPr lang="en-GB" cap="none" dirty="0" smtClean="0"/>
              <a:t>30 minutes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60"/>
          <a:stretch/>
        </p:blipFill>
        <p:spPr>
          <a:xfrm>
            <a:off x="4879910" y="718457"/>
            <a:ext cx="7156580" cy="56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FF99"/>
            </a:gs>
            <a:gs pos="100000">
              <a:srgbClr val="CCFF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3732869" cy="1596177"/>
          </a:xfrm>
        </p:spPr>
        <p:txBody>
          <a:bodyPr/>
          <a:lstStyle/>
          <a:p>
            <a:r>
              <a:rPr lang="en-GB" cap="none" dirty="0" smtClean="0"/>
              <a:t>Main literacy task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21889" y="2214694"/>
            <a:ext cx="4490832" cy="4316735"/>
          </a:xfrm>
        </p:spPr>
        <p:txBody>
          <a:bodyPr>
            <a:normAutofit/>
          </a:bodyPr>
          <a:lstStyle/>
          <a:p>
            <a:r>
              <a:rPr lang="en-GB" cap="none" dirty="0" smtClean="0"/>
              <a:t>The first four questions</a:t>
            </a:r>
            <a:br>
              <a:rPr lang="en-GB" cap="none" dirty="0" smtClean="0"/>
            </a:br>
            <a:r>
              <a:rPr lang="en-GB" cap="none" dirty="0" smtClean="0"/>
              <a:t>were compulsory and gradually increased in difficulty</a:t>
            </a:r>
          </a:p>
          <a:p>
            <a:r>
              <a:rPr lang="en-GB" cap="none" dirty="0" smtClean="0"/>
              <a:t>The final long-answer question was a choice between:</a:t>
            </a:r>
          </a:p>
          <a:p>
            <a:pPr lvl="1"/>
            <a:r>
              <a:rPr lang="en-GB" cap="none" dirty="0" smtClean="0"/>
              <a:t>an easier “blue” question, </a:t>
            </a:r>
          </a:p>
          <a:p>
            <a:pPr lvl="1"/>
            <a:r>
              <a:rPr lang="en-GB" cap="none" dirty="0" smtClean="0"/>
              <a:t>a moderate “indigo” question, and</a:t>
            </a:r>
            <a:endParaRPr lang="en-GB" cap="none" dirty="0"/>
          </a:p>
          <a:p>
            <a:pPr lvl="1"/>
            <a:r>
              <a:rPr lang="en-GB" cap="none" dirty="0" smtClean="0"/>
              <a:t>a harder “violet” extension, which offered a wider context for the lesson (SMSC)</a:t>
            </a:r>
            <a:endParaRPr lang="en-GB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21" y="1198813"/>
            <a:ext cx="7086654" cy="482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FF00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163703" cy="1596177"/>
          </a:xfrm>
        </p:spPr>
        <p:txBody>
          <a:bodyPr/>
          <a:lstStyle/>
          <a:p>
            <a:r>
              <a:rPr lang="en-GB" cap="none" dirty="0" smtClean="0"/>
              <a:t>Slow writing</a:t>
            </a:r>
            <a:br>
              <a:rPr lang="en-GB" cap="none" dirty="0" smtClean="0"/>
            </a:br>
            <a:r>
              <a:rPr lang="en-GB" cap="none" dirty="0" smtClean="0"/>
              <a:t>task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311369" cy="3424107"/>
          </a:xfrm>
        </p:spPr>
        <p:txBody>
          <a:bodyPr/>
          <a:lstStyle/>
          <a:p>
            <a:r>
              <a:rPr lang="en-GB" cap="none" dirty="0" smtClean="0"/>
              <a:t>Students were then given a second opportunity to tackle either the same question as before or a new question, this time using some slow writing techniques.</a:t>
            </a:r>
          </a:p>
          <a:p>
            <a:endParaRPr lang="en-GB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3" y="1178354"/>
            <a:ext cx="6835741" cy="45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66"/>
            </a:gs>
            <a:gs pos="100000">
              <a:srgbClr val="FFCC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4236722" cy="1596177"/>
          </a:xfrm>
        </p:spPr>
        <p:txBody>
          <a:bodyPr/>
          <a:lstStyle/>
          <a:p>
            <a:r>
              <a:rPr lang="en-GB" cap="none" dirty="0" smtClean="0"/>
              <a:t>Examples of work</a:t>
            </a:r>
            <a:br>
              <a:rPr lang="en-GB" cap="none" dirty="0" smtClean="0"/>
            </a:br>
            <a:r>
              <a:rPr lang="en-GB" cap="none" dirty="0" smtClean="0"/>
              <a:t>Student A (LAP)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2930438" cy="3959063"/>
          </a:xfrm>
        </p:spPr>
        <p:txBody>
          <a:bodyPr>
            <a:normAutofit/>
          </a:bodyPr>
          <a:lstStyle/>
          <a:p>
            <a:r>
              <a:rPr lang="en-GB" cap="none" dirty="0" smtClean="0"/>
              <a:t>Student A found it extremely difficult to write without guidance</a:t>
            </a:r>
          </a:p>
          <a:p>
            <a:r>
              <a:rPr lang="en-GB" cap="none" dirty="0" smtClean="0"/>
              <a:t>Even though the guidance was not connected to the topic, the slow writing answer was much better</a:t>
            </a:r>
            <a:endParaRPr lang="en-GB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98" y="197614"/>
            <a:ext cx="3832137" cy="2593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98" y="2850750"/>
            <a:ext cx="6173821" cy="40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66"/>
            </a:gs>
            <a:gs pos="100000">
              <a:srgbClr val="FFCC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4236722" cy="1596177"/>
          </a:xfrm>
        </p:spPr>
        <p:txBody>
          <a:bodyPr/>
          <a:lstStyle/>
          <a:p>
            <a:r>
              <a:rPr lang="en-GB" cap="none" dirty="0" smtClean="0"/>
              <a:t>Examples of work</a:t>
            </a:r>
            <a:br>
              <a:rPr lang="en-GB" cap="none" dirty="0" smtClean="0"/>
            </a:br>
            <a:r>
              <a:rPr lang="en-GB" cap="none" dirty="0" smtClean="0"/>
              <a:t>Student B (LAP)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2930438" cy="3959063"/>
          </a:xfrm>
        </p:spPr>
        <p:txBody>
          <a:bodyPr>
            <a:normAutofit/>
          </a:bodyPr>
          <a:lstStyle/>
          <a:p>
            <a:r>
              <a:rPr lang="en-GB" cap="none" dirty="0" smtClean="0"/>
              <a:t>Student A found it extremely difficult to write without guidance</a:t>
            </a:r>
          </a:p>
          <a:p>
            <a:r>
              <a:rPr lang="en-GB" cap="none" dirty="0" smtClean="0"/>
              <a:t>Even though the guidance was not connected to the topic, the slow writing answer was much better</a:t>
            </a:r>
            <a:endParaRPr lang="en-GB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98" y="0"/>
            <a:ext cx="3465528" cy="2592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98" y="2661824"/>
            <a:ext cx="6769205" cy="41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rgbClr val="FF993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4236722" cy="1596177"/>
          </a:xfrm>
        </p:spPr>
        <p:txBody>
          <a:bodyPr/>
          <a:lstStyle/>
          <a:p>
            <a:r>
              <a:rPr lang="en-GB" cap="none" dirty="0" smtClean="0"/>
              <a:t>Examples of work</a:t>
            </a:r>
            <a:br>
              <a:rPr lang="en-GB" cap="none" dirty="0" smtClean="0"/>
            </a:br>
            <a:r>
              <a:rPr lang="en-GB" cap="none" dirty="0" smtClean="0"/>
              <a:t>Student C (MAP)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266340" cy="3424107"/>
          </a:xfrm>
        </p:spPr>
        <p:txBody>
          <a:bodyPr/>
          <a:lstStyle/>
          <a:p>
            <a:r>
              <a:rPr lang="en-GB" cap="none" dirty="0" smtClean="0"/>
              <a:t>Student B found it easier to write coherently when not using the slow writing rules and felt constrained by having to conform to unfamiliar guidelines.</a:t>
            </a:r>
            <a:endParaRPr lang="en-GB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407" y="654272"/>
            <a:ext cx="4035574" cy="3120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19" y="3533069"/>
            <a:ext cx="5211924" cy="30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rgbClr val="FF66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800" b="1" cap="none" dirty="0"/>
              <a:t>Speak, Scribble, Translate!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68760"/>
            <a:ext cx="8229600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800" cap="none" dirty="0" smtClean="0"/>
              <a:t>One person in your pair will be the speaker – this person will verbally answer the question on the board </a:t>
            </a:r>
          </a:p>
          <a:p>
            <a:r>
              <a:rPr lang="en-GB" sz="2800" cap="none" dirty="0" smtClean="0"/>
              <a:t>Your partner will write down everything that you say</a:t>
            </a:r>
          </a:p>
          <a:p>
            <a:r>
              <a:rPr lang="en-GB" sz="2800" cap="none" dirty="0" smtClean="0"/>
              <a:t>Word for word!</a:t>
            </a:r>
          </a:p>
          <a:p>
            <a:r>
              <a:rPr lang="en-GB" sz="2800" cap="none" dirty="0" smtClean="0"/>
              <a:t>Make sure to write down everything!</a:t>
            </a:r>
          </a:p>
          <a:p>
            <a:r>
              <a:rPr lang="en-GB" sz="2800" cap="none" dirty="0" smtClean="0"/>
              <a:t>You will then ‘translate’ this into a written explanation – LATER!</a:t>
            </a:r>
            <a:endParaRPr lang="en-GB" sz="2800" cap="none" dirty="0"/>
          </a:p>
        </p:txBody>
      </p:sp>
    </p:spTree>
    <p:extLst>
      <p:ext uri="{BB962C8B-B14F-4D97-AF65-F5344CB8AC3E}">
        <p14:creationId xmlns:p14="http://schemas.microsoft.com/office/powerpoint/2010/main" val="15568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206</TotalTime>
  <Words>388</Words>
  <Application>Microsoft Office PowerPoint</Application>
  <PresentationFormat>Widescreen</PresentationFormat>
  <Paragraphs>57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Tw Cen MT</vt:lpstr>
      <vt:lpstr>Droplet</vt:lpstr>
      <vt:lpstr>Fetch Me a Pen Literacy Techniques in Science</vt:lpstr>
      <vt:lpstr>PowerPoint Presentation</vt:lpstr>
      <vt:lpstr>Pre-task research activity</vt:lpstr>
      <vt:lpstr>Main literacy task</vt:lpstr>
      <vt:lpstr>Slow writing task</vt:lpstr>
      <vt:lpstr>Examples of work Student A (LAP)</vt:lpstr>
      <vt:lpstr>Examples of work Student B (LAP)</vt:lpstr>
      <vt:lpstr>Examples of work Student C (MAP)</vt:lpstr>
      <vt:lpstr>Speak, Scribble, Translate!</vt:lpstr>
      <vt:lpstr>For example...</vt:lpstr>
      <vt:lpstr>PowerPoint Presentation</vt:lpstr>
      <vt:lpstr>Work together to translate your spoken explanations into written 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Fetch Me a Pen Literacy Techniques in Science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Fetch Me A Pen</dc:title>
  <dc:creator>J Raphael</dc:creator>
  <cp:lastModifiedBy>Sarah Chadfield</cp:lastModifiedBy>
  <cp:revision>13</cp:revision>
  <dcterms:created xsi:type="dcterms:W3CDTF">2015-05-07T10:26:34Z</dcterms:created>
  <dcterms:modified xsi:type="dcterms:W3CDTF">2015-11-03T14:25:06Z</dcterms:modified>
</cp:coreProperties>
</file>